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9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7_0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6" r:id="rId7"/>
    <p:sldId id="261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0"/>
      <p:regular r:id="rId13"/>
      <p:bold r:id="rId14"/>
      <p:italic r:id="rId15"/>
      <p:boldItalic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  <p:embeddedFont>
      <p:font typeface="Vladimir Script" panose="03050402040407070305" pitchFamily="66" charset="0"/>
      <p:regular r:id="rId21"/>
    </p:embeddedFont>
    <p:embeddedFont>
      <p:font typeface="YouMurderer BB" panose="02000508000000020004" pitchFamily="2" charset="0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0E326A-8761-4D25-D5FE-87B9CAD94450}" name="CorinE Poor" initials="CP" userId="a45d6f74dc14bc7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E43C"/>
    <a:srgbClr val="8EB767"/>
    <a:srgbClr val="10893E"/>
    <a:srgbClr val="2B8D0D"/>
    <a:srgbClr val="FEF5E7"/>
    <a:srgbClr val="538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2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8/10/relationships/authors" Target="authors.xml"/></Relationships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003DFD-795D-4509-8242-31A14B20AA73}" authorId="{C40E326A-8761-4D25-D5FE-87B9CAD94450}" created="2025-07-17T07:48:32.151">
    <pc:sldMkLst xmlns:pc="http://schemas.microsoft.com/office/powerpoint/2013/main/command">
      <pc:docMk/>
      <pc:sldMk cId="0" sldId="263"/>
    </pc:sldMkLst>
    <p188:txBody>
      <a:bodyPr/>
      <a:lstStyle/>
      <a:p>
        <a:r>
          <a:rPr lang="ko-KR" altLang="en-US"/>
          <a:t>용어	의미 및 설명
Revenue	매출 또는 수익을 의미하며, 기업이 제품이나 서비스를 판매하여 얻은 전체 금액을 뜻합니다. 경영성과 지표에서 가장 위에 위치합니다.
COGS	**Cost of Goods Sold(매출원가)**의 약자입니다. 판매된 제품을 생산하는 데 직접적으로 들어간 원가(재료비, 직접노무비 등)를 말합니다.
SG&amp;A	**Selling, General and Administrative Expenses(판매 및 일반관리비)**의 약자입니다. 제품 판매와 직접 관련된 비용(광고, 급여, 사무실 유지비 등)의 총합을 의미합니다. 일반적으로 "SGSA" 대신 "SG&amp;A"가 더 널리 쓰입니다.
EBITA	**Earnings Before Interest, Taxes and Amortization(이자, 세금, 감가상각 전 이익)**의 약자입니다. 기업의 영업활동으로 벌어들인 실제 이익을 나타내며, 금융비용과 세금, 감가상각비 차감 전 이익입니다. 기업의 실질적인 영업성과를 비교할 때 활용됩니다.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471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C0D1-91EC-D605-2ABC-27CB494EE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A1B95-10A6-F455-054B-BABF3E759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8839F-A8B9-4774-9CD1-C059DE8E7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C803B-716C-4C11-3241-4708A2A16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07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45DD4-134C-5FE3-9EA4-64E823CBD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98D97-C104-D410-D2FA-39B895A1B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E4BBF-45F3-F3DF-2DBC-73E7DB636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CC37A-1FCB-1D09-7321-7919DD2C38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5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ffectLst/>
              </a:rPr>
              <a:t>Revenue: </a:t>
            </a:r>
            <a:r>
              <a:rPr lang="ko-KR" altLang="en-US" b="0">
                <a:effectLst/>
              </a:rPr>
              <a:t>매출</a:t>
            </a:r>
            <a:br>
              <a:rPr lang="en-US" altLang="ko-KR" b="0">
                <a:effectLst/>
              </a:rPr>
            </a:br>
            <a:r>
              <a:rPr lang="en-US" altLang="ko-KR">
                <a:effectLst/>
              </a:rPr>
              <a:t>COGS: Cost of Goods Sold(</a:t>
            </a:r>
            <a:r>
              <a:rPr lang="ko-KR" altLang="en-US">
                <a:effectLst/>
              </a:rPr>
              <a:t>매출원가</a:t>
            </a:r>
            <a:r>
              <a:rPr lang="en-US" altLang="ko-KR">
                <a:effectLst/>
              </a:rPr>
              <a:t>)</a:t>
            </a:r>
            <a:br>
              <a:rPr lang="en-US" altLang="ko-KR">
                <a:effectLst/>
              </a:rPr>
            </a:br>
            <a:r>
              <a:rPr lang="en-US" altLang="ko-KR">
                <a:effectLst/>
              </a:rPr>
              <a:t>SG&amp;A: Selling, General and Administrative Expenses(</a:t>
            </a:r>
            <a:r>
              <a:rPr lang="ko-KR" altLang="en-US">
                <a:effectLst/>
              </a:rPr>
              <a:t>판매 및 일반관리비</a:t>
            </a:r>
            <a:r>
              <a:rPr lang="en-US" altLang="ko-KR">
                <a:effectLst/>
              </a:rPr>
              <a:t>)</a:t>
            </a:r>
            <a:br>
              <a:rPr lang="en-US" altLang="ko-KR">
                <a:effectLst/>
              </a:rPr>
            </a:br>
            <a:r>
              <a:rPr lang="en-US" altLang="ko-KR">
                <a:effectLst/>
              </a:rPr>
              <a:t>EBITA: Earnings Before Interest, Taxes and Amortization(</a:t>
            </a:r>
            <a:r>
              <a:rPr lang="ko-KR" altLang="en-US">
                <a:effectLst/>
              </a:rPr>
              <a:t>이자</a:t>
            </a:r>
            <a:r>
              <a:rPr lang="en-US" altLang="ko-KR">
                <a:effectLst/>
              </a:rPr>
              <a:t>, </a:t>
            </a:r>
            <a:r>
              <a:rPr lang="ko-KR" altLang="en-US">
                <a:effectLst/>
              </a:rPr>
              <a:t>세금</a:t>
            </a:r>
            <a:r>
              <a:rPr lang="en-US" altLang="ko-KR">
                <a:effectLst/>
              </a:rPr>
              <a:t>, </a:t>
            </a:r>
            <a:r>
              <a:rPr lang="ko-KR" altLang="en-US">
                <a:effectLst/>
              </a:rPr>
              <a:t>감가상각 전 이익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custommarketinsights.com/press-releases/home-gardening-market-siz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pulse/south-korea-smart-garden-system-market-2026-size-trends-key-yijnc/" TargetMode="External"/><Relationship Id="rId5" Type="http://schemas.openxmlformats.org/officeDocument/2006/relationships/hyperlink" Target="https://www.datainsightsmarket.com/reports/indoor-self-growing-garden-1372849" TargetMode="External"/><Relationship Id="rId4" Type="http://schemas.openxmlformats.org/officeDocument/2006/relationships/hyperlink" Target="https://www.zionmarketresearch.com/report/gardening-mark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219" y="3777318"/>
            <a:ext cx="7890164" cy="1198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16600">
                <a:solidFill>
                  <a:srgbClr val="538C0E"/>
                </a:solidFill>
                <a:latin typeface="YouMurderer BB" panose="02000508000000020004" pitchFamily="2" charset="0"/>
                <a:ea typeface="Lora" pitchFamily="34" charset="-122"/>
                <a:cs typeface="Lora" pitchFamily="34" charset="-120"/>
              </a:rPr>
              <a:t>Green Stab!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610AB-A480-F944-D55F-4973B2B2C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6609CAA-84AC-08C9-7A87-C354AEA9382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57946BB-1376-8E60-AE25-8E8C19C1F716}"/>
              </a:ext>
            </a:extLst>
          </p:cNvPr>
          <p:cNvSpPr/>
          <p:nvPr/>
        </p:nvSpPr>
        <p:spPr>
          <a:xfrm>
            <a:off x="2448509" y="5136303"/>
            <a:ext cx="5484750" cy="2831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altLang="ko-KR" sz="2800">
                <a:solidFill>
                  <a:schemeClr val="bg1"/>
                </a:solidFill>
              </a:rPr>
              <a:t>Name: Baek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r>
              <a:rPr lang="en-US" altLang="ko-KR" sz="2800">
                <a:solidFill>
                  <a:schemeClr val="bg1"/>
                </a:solidFill>
              </a:rPr>
              <a:t>SangHo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altLang="ko-KR" sz="2800">
                <a:solidFill>
                  <a:schemeClr val="bg1"/>
                </a:solidFill>
              </a:rPr>
              <a:t>Mail: qqqqmmss11@gmail.com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altLang="ko-KR" sz="2800">
                <a:solidFill>
                  <a:schemeClr val="bg1"/>
                </a:solidFill>
              </a:rPr>
              <a:t>Github: BigCodult</a:t>
            </a:r>
          </a:p>
          <a:p>
            <a:pPr>
              <a:lnSpc>
                <a:spcPts val="5500"/>
              </a:lnSpc>
            </a:pPr>
            <a:r>
              <a:rPr lang="en-US" altLang="ko-KR" sz="2800">
                <a:solidFill>
                  <a:schemeClr val="bg1"/>
                </a:solidFill>
              </a:rPr>
              <a:t>LinkedIn: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r>
              <a:rPr lang="en-US" altLang="ko-KR" sz="2800">
                <a:solidFill>
                  <a:schemeClr val="bg1"/>
                </a:solidFill>
              </a:rPr>
              <a:t>sangho baek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8FC68442-CDDC-2307-7C2B-415529F934C7}"/>
              </a:ext>
            </a:extLst>
          </p:cNvPr>
          <p:cNvSpPr/>
          <p:nvPr/>
        </p:nvSpPr>
        <p:spPr>
          <a:xfrm>
            <a:off x="2082716" y="2228151"/>
            <a:ext cx="10907163" cy="23320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13800">
                <a:solidFill>
                  <a:schemeClr val="bg1"/>
                </a:solidFill>
                <a:latin typeface="Vladimir Script" panose="03050402040407070305" pitchFamily="66" charset="0"/>
              </a:rPr>
              <a:t>~Thank You~</a:t>
            </a:r>
            <a:endParaRPr lang="en-US" sz="13800" dirty="0">
              <a:solidFill>
                <a:schemeClr val="bg1"/>
              </a:solidFill>
              <a:latin typeface="Vladimir Script" panose="03050402040407070305" pitchFamily="66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A85B6E-A9DE-CEA6-2098-64800EF2D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709" y="4933963"/>
            <a:ext cx="3036241" cy="3036241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B7F26CB1-13AA-4F1E-263F-82004ED75BEA}"/>
              </a:ext>
            </a:extLst>
          </p:cNvPr>
          <p:cNvSpPr/>
          <p:nvPr/>
        </p:nvSpPr>
        <p:spPr>
          <a:xfrm>
            <a:off x="10284512" y="4341471"/>
            <a:ext cx="2705367" cy="666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altLang="ko-KR" sz="4400">
                <a:solidFill>
                  <a:schemeClr val="bg1"/>
                </a:solidFill>
              </a:rPr>
              <a:t>LinkedIn</a:t>
            </a:r>
          </a:p>
          <a:p>
            <a:pPr marL="0" indent="0" algn="l">
              <a:lnSpc>
                <a:spcPts val="5500"/>
              </a:lnSpc>
              <a:buNone/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14ACD34-8133-89C4-8464-49BC0A8AFF49}"/>
              </a:ext>
            </a:extLst>
          </p:cNvPr>
          <p:cNvSpPr/>
          <p:nvPr/>
        </p:nvSpPr>
        <p:spPr>
          <a:xfrm>
            <a:off x="0" y="4388858"/>
            <a:ext cx="7890164" cy="1198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11500">
                <a:solidFill>
                  <a:srgbClr val="538C0E"/>
                </a:solidFill>
                <a:latin typeface="YouMurderer BB" panose="02000508000000020004" pitchFamily="2" charset="0"/>
                <a:ea typeface="Lora" pitchFamily="34" charset="-122"/>
                <a:cs typeface="Lora" pitchFamily="34" charset="-120"/>
              </a:rPr>
              <a:t>Green Stab!</a:t>
            </a:r>
          </a:p>
        </p:txBody>
      </p:sp>
    </p:spTree>
    <p:extLst>
      <p:ext uri="{BB962C8B-B14F-4D97-AF65-F5344CB8AC3E}">
        <p14:creationId xmlns:p14="http://schemas.microsoft.com/office/powerpoint/2010/main" val="13888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17218" y="652820"/>
            <a:ext cx="7482364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</a:t>
            </a:r>
          </a:p>
          <a:p>
            <a:pPr marL="0" indent="0" algn="l">
              <a:lnSpc>
                <a:spcPts val="5450"/>
              </a:lnSpc>
              <a:buNone/>
            </a:pPr>
            <a:r>
              <a:rPr lang="en-US" sz="435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- Plant Care Failures</a:t>
            </a:r>
          </a:p>
        </p:txBody>
      </p:sp>
      <p:sp>
        <p:nvSpPr>
          <p:cNvPr id="4" name="Shape 1"/>
          <p:cNvSpPr/>
          <p:nvPr/>
        </p:nvSpPr>
        <p:spPr>
          <a:xfrm>
            <a:off x="6317218" y="2730937"/>
            <a:ext cx="7482364" cy="121920"/>
          </a:xfrm>
          <a:prstGeom prst="roundRect">
            <a:avLst>
              <a:gd name="adj" fmla="val 29208"/>
            </a:avLst>
          </a:prstGeom>
          <a:solidFill>
            <a:srgbClr val="38512F"/>
          </a:solidFill>
          <a:ln/>
        </p:spPr>
      </p:sp>
      <p:sp>
        <p:nvSpPr>
          <p:cNvPr id="5" name="Shape 2"/>
          <p:cNvSpPr/>
          <p:nvPr/>
        </p:nvSpPr>
        <p:spPr>
          <a:xfrm>
            <a:off x="9702344" y="2405420"/>
            <a:ext cx="712113" cy="712113"/>
          </a:xfrm>
          <a:prstGeom prst="roundRect">
            <a:avLst>
              <a:gd name="adj" fmla="val 128407"/>
            </a:avLst>
          </a:prstGeom>
          <a:solidFill>
            <a:srgbClr val="38512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942" y="2583418"/>
            <a:ext cx="284798" cy="3559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84990" y="3354824"/>
            <a:ext cx="27929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 of Knowledge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584990" y="3846314"/>
            <a:ext cx="6946821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Uncertainty about optimal condition</a:t>
            </a:r>
          </a:p>
          <a:p>
            <a:pPr>
              <a:lnSpc>
                <a:spcPts val="2950"/>
              </a:lnSpc>
            </a:pP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Unconsistent of management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6317218" y="5436513"/>
            <a:ext cx="7482364" cy="121920"/>
          </a:xfrm>
          <a:prstGeom prst="roundRect">
            <a:avLst>
              <a:gd name="adj" fmla="val 29208"/>
            </a:avLst>
          </a:prstGeom>
          <a:solidFill>
            <a:srgbClr val="38512F"/>
          </a:solidFill>
          <a:ln/>
        </p:spPr>
      </p:sp>
      <p:sp>
        <p:nvSpPr>
          <p:cNvPr id="10" name="Shape 6"/>
          <p:cNvSpPr/>
          <p:nvPr/>
        </p:nvSpPr>
        <p:spPr>
          <a:xfrm>
            <a:off x="9702344" y="5110996"/>
            <a:ext cx="712113" cy="712113"/>
          </a:xfrm>
          <a:prstGeom prst="roundRect">
            <a:avLst>
              <a:gd name="adj" fmla="val 128407"/>
            </a:avLst>
          </a:prstGeom>
          <a:solidFill>
            <a:srgbClr val="38512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942" y="5288994"/>
            <a:ext cx="284798" cy="35599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584990" y="6060400"/>
            <a:ext cx="287690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 Broad </a:t>
            </a: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Information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6584990" y="6551890"/>
            <a:ext cx="6946821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50"/>
              </a:lnSpc>
            </a:pP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No device for personal environment</a:t>
            </a:r>
          </a:p>
          <a:p>
            <a:pPr>
              <a:lnSpc>
                <a:spcPts val="2950"/>
              </a:lnSpc>
            </a:pP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No </a:t>
            </a:r>
            <a:r>
              <a:rPr lang="en-US" altLang="ko-KR"/>
              <a:t>reflection on </a:t>
            </a: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data</a:t>
            </a:r>
            <a:endParaRPr lang="en-US" sz="185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5C4C5F-05E1-3625-64F2-1A2A0456233F}"/>
              </a:ext>
            </a:extLst>
          </p:cNvPr>
          <p:cNvSpPr/>
          <p:nvPr/>
        </p:nvSpPr>
        <p:spPr>
          <a:xfrm>
            <a:off x="12379569" y="7492719"/>
            <a:ext cx="2422770" cy="1312985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C7E2B65-DF34-E9C8-1D23-F490693DC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30195" y="2500"/>
            <a:ext cx="611659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72495" y="2346197"/>
            <a:ext cx="4464724" cy="387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50"/>
              </a:lnSpc>
            </a:pPr>
            <a:r>
              <a:rPr lang="en-US" altLang="ko-KR" sz="2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IoT Device </a:t>
            </a:r>
            <a:r>
              <a:rPr lang="en-US" sz="2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</a:p>
        </p:txBody>
      </p:sp>
      <p:sp>
        <p:nvSpPr>
          <p:cNvPr id="5" name="Text 2"/>
          <p:cNvSpPr/>
          <p:nvPr/>
        </p:nvSpPr>
        <p:spPr>
          <a:xfrm>
            <a:off x="2254730" y="6169129"/>
            <a:ext cx="453399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Measures temperature, humidity, </a:t>
            </a:r>
            <a:r>
              <a:rPr lang="en-US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light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2254730" y="6636635"/>
            <a:ext cx="481108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Minimized configuration for COGS savings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9271938" y="2346197"/>
            <a:ext cx="1812012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App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8417239" y="6118367"/>
            <a:ext cx="402574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200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AI-based planting advice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8417236" y="6513405"/>
            <a:ext cx="376392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Notifications </a:t>
            </a: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based </a:t>
            </a:r>
            <a:r>
              <a:rPr lang="en-US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 Individual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8417236" y="6867836"/>
            <a:ext cx="3673869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Easy-to-use UX</a:t>
            </a:r>
            <a:r>
              <a:rPr lang="en-US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/UI</a:t>
            </a:r>
            <a:endParaRPr 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0C3DE4-4A52-46D3-53F6-EB79057ADF55}"/>
              </a:ext>
            </a:extLst>
          </p:cNvPr>
          <p:cNvSpPr/>
          <p:nvPr/>
        </p:nvSpPr>
        <p:spPr>
          <a:xfrm>
            <a:off x="12379569" y="7492719"/>
            <a:ext cx="2422770" cy="1312985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EA424F-8482-46A5-8DF5-E15ED3EAF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652" y="2807002"/>
            <a:ext cx="3041608" cy="304160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62F6893-2E32-2C9E-5803-72A1FE6AEF70}"/>
              </a:ext>
            </a:extLst>
          </p:cNvPr>
          <p:cNvSpPr/>
          <p:nvPr/>
        </p:nvSpPr>
        <p:spPr>
          <a:xfrm>
            <a:off x="934872" y="550888"/>
            <a:ext cx="10682164" cy="139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lang="en-US" altLang="ko-KR" sz="5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 - IoT Device &amp; App</a:t>
            </a:r>
            <a:endParaRPr lang="en-US" altLang="ko-KR" sz="5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E5C54E-6D60-CC5A-FFCA-831B46BB4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451" y="2733467"/>
            <a:ext cx="3041609" cy="30416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345E0E5-9B3D-65A6-3CB2-BDA0196A0947}"/>
              </a:ext>
            </a:extLst>
          </p:cNvPr>
          <p:cNvSpPr/>
          <p:nvPr/>
        </p:nvSpPr>
        <p:spPr>
          <a:xfrm>
            <a:off x="12379569" y="7492719"/>
            <a:ext cx="2422770" cy="1312985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25AA1B94-77C2-5F17-37A8-D8A75E6F7F92}"/>
              </a:ext>
            </a:extLst>
          </p:cNvPr>
          <p:cNvSpPr/>
          <p:nvPr/>
        </p:nvSpPr>
        <p:spPr>
          <a:xfrm>
            <a:off x="7543323" y="101921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Competitive Edge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786367B-49C1-AB03-2AC3-7DD590C2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24834"/>
              </p:ext>
            </p:extLst>
          </p:nvPr>
        </p:nvGraphicFramePr>
        <p:xfrm>
          <a:off x="6307015" y="2733432"/>
          <a:ext cx="7997803" cy="3964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3040">
                  <a:extLst>
                    <a:ext uri="{9D8B030D-6E8A-4147-A177-3AD203B41FA5}">
                      <a16:colId xmlns:a16="http://schemas.microsoft.com/office/drawing/2014/main" val="1071525319"/>
                    </a:ext>
                  </a:extLst>
                </a:gridCol>
                <a:gridCol w="1302327">
                  <a:extLst>
                    <a:ext uri="{9D8B030D-6E8A-4147-A177-3AD203B41FA5}">
                      <a16:colId xmlns:a16="http://schemas.microsoft.com/office/drawing/2014/main" val="3658960705"/>
                    </a:ext>
                  </a:extLst>
                </a:gridCol>
                <a:gridCol w="1392382">
                  <a:extLst>
                    <a:ext uri="{9D8B030D-6E8A-4147-A177-3AD203B41FA5}">
                      <a16:colId xmlns:a16="http://schemas.microsoft.com/office/drawing/2014/main" val="4100068856"/>
                    </a:ext>
                  </a:extLst>
                </a:gridCol>
                <a:gridCol w="1461654">
                  <a:extLst>
                    <a:ext uri="{9D8B030D-6E8A-4147-A177-3AD203B41FA5}">
                      <a16:colId xmlns:a16="http://schemas.microsoft.com/office/drawing/2014/main" val="2869945008"/>
                    </a:ext>
                  </a:extLst>
                </a:gridCol>
                <a:gridCol w="1253837">
                  <a:extLst>
                    <a:ext uri="{9D8B030D-6E8A-4147-A177-3AD203B41FA5}">
                      <a16:colId xmlns:a16="http://schemas.microsoft.com/office/drawing/2014/main" val="2199807676"/>
                    </a:ext>
                  </a:extLst>
                </a:gridCol>
                <a:gridCol w="1184563">
                  <a:extLst>
                    <a:ext uri="{9D8B030D-6E8A-4147-A177-3AD203B41FA5}">
                      <a16:colId xmlns:a16="http://schemas.microsoft.com/office/drawing/2014/main" val="2123413981"/>
                    </a:ext>
                  </a:extLst>
                </a:gridCol>
              </a:tblGrid>
              <a:tr h="628426"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Beginner</a:t>
                      </a:r>
                    </a:p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Friendly</a:t>
                      </a:r>
                      <a:endParaRPr lang="ko-KR" altLang="en-US" b="1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n>
                            <a:noFill/>
                          </a:ln>
                        </a:rPr>
                        <a:t>Personalized</a:t>
                      </a:r>
                    </a:p>
                    <a:p>
                      <a:pPr algn="ctr" latinLnBrk="1"/>
                      <a:r>
                        <a:rPr lang="en-US" altLang="ko-KR" b="1">
                          <a:ln>
                            <a:noFill/>
                          </a:ln>
                        </a:rPr>
                        <a:t>Advice</a:t>
                      </a:r>
                      <a:endParaRPr lang="ko-KR" altLang="en-US" b="1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 Alerts</a:t>
                      </a:r>
                      <a:endParaRPr lang="ko-KR" altLang="en-US" b="1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n>
                            <a:noFill/>
                          </a:ln>
                        </a:rPr>
                        <a:t>Portability</a:t>
                      </a:r>
                      <a:endParaRPr lang="ko-KR" altLang="en-US" b="1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ln>
                            <a:noFill/>
                          </a:ln>
                        </a:rPr>
                        <a:t>Device</a:t>
                      </a:r>
                    </a:p>
                    <a:p>
                      <a:pPr algn="ctr" latinLnBrk="1"/>
                      <a:r>
                        <a:rPr lang="en-US" altLang="ko-KR" b="1">
                          <a:ln>
                            <a:noFill/>
                          </a:ln>
                        </a:rPr>
                        <a:t>Price</a:t>
                      </a:r>
                      <a:endParaRPr lang="ko-KR" altLang="en-US" b="1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54380"/>
                  </a:ext>
                </a:extLst>
              </a:tr>
              <a:tr h="6284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>
                          <a:ln>
                            <a:noFill/>
                          </a:ln>
                        </a:rPr>
                        <a:t>Green Stab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E4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E4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E4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E4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E43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n>
                            <a:noFill/>
                          </a:ln>
                        </a:rPr>
                        <a:t>15$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E4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960956"/>
                  </a:ext>
                </a:extLst>
              </a:tr>
              <a:tr h="628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Greg (App)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n>
                            <a:noFill/>
                          </a:ln>
                        </a:rPr>
                        <a:t>-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093904"/>
                  </a:ext>
                </a:extLst>
              </a:tr>
              <a:tr h="6284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Click &amp; Grow (Smart Pot)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n>
                            <a:noFill/>
                          </a:ln>
                        </a:rPr>
                        <a:t>99$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63695"/>
                  </a:ext>
                </a:extLst>
              </a:tr>
              <a:tr h="6198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Xiaomi </a:t>
                      </a:r>
                      <a:b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(Smart Pot)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n>
                            <a:noFill/>
                          </a:ln>
                        </a:rPr>
                        <a:t>55$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242225"/>
                  </a:ext>
                </a:extLst>
              </a:tr>
              <a:tr h="619817">
                <a:tc>
                  <a:txBody>
                    <a:bodyPr/>
                    <a:lstStyle/>
                    <a:p>
                      <a:pPr algn="ctr" fontAlgn="t">
                        <a:lnSpc>
                          <a:spcPts val="1350"/>
                        </a:lnSpc>
                        <a:buNone/>
                      </a:pPr>
                      <a:br>
                        <a:rPr lang="en-US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Chirp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 fontAlgn="t">
                        <a:lnSpc>
                          <a:spcPts val="1350"/>
                        </a:lnSpc>
                        <a:buNone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(Embedded Sensor)</a:t>
                      </a:r>
                      <a:endParaRPr lang="en-US">
                        <a:effectLst/>
                      </a:endParaRPr>
                    </a:p>
                  </a:txBody>
                  <a:tcPr marT="23813" marB="285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n>
                            <a:noFill/>
                          </a:ln>
                        </a:rPr>
                        <a:t>18$</a:t>
                      </a:r>
                      <a:endParaRPr lang="ko-KR" altLang="en-US" b="0">
                        <a:ln>
                          <a:noFill/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041879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16C22A31-4315-7462-91DF-1016D7AF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5542" y="601102"/>
            <a:ext cx="107807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5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Now</a:t>
            </a:r>
            <a:r>
              <a:rPr lang="en-US" sz="5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? 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n-US" sz="5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- Market Trends &amp; Opportunity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626525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5241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Interior Trends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019675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Surging demand for indoor </a:t>
            </a: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gardening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driven 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home interior </a:t>
            </a: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trends.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1850">
              <a:solidFill>
                <a:srgbClr val="3A3630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3000"/>
              </a:lnSpc>
            </a:pPr>
            <a:r>
              <a:rPr lang="en-US" sz="1850"/>
              <a:t>The global home gardening market Growth</a:t>
            </a:r>
            <a:br>
              <a:rPr lang="en-US" sz="1850"/>
            </a:br>
            <a:r>
              <a:rPr lang="en-US" sz="1850"/>
              <a:t>    </a:t>
            </a:r>
            <a:r>
              <a:rPr lang="en-US" sz="1200"/>
              <a:t>USD 14.90 billion - 2024</a:t>
            </a:r>
            <a:br>
              <a:rPr lang="en-US" sz="1200"/>
            </a:br>
            <a:r>
              <a:rPr lang="en-US" altLang="ko-KR" sz="1200"/>
              <a:t>      </a:t>
            </a:r>
            <a:r>
              <a:rPr lang="en-US" sz="1200"/>
              <a:t>USD 15.78 billion - 2025, </a:t>
            </a:r>
            <a:br>
              <a:rPr lang="en-US" sz="1200"/>
            </a:br>
            <a:r>
              <a:rPr lang="en-US" altLang="ko-KR" sz="1200"/>
              <a:t>      </a:t>
            </a:r>
            <a:r>
              <a:rPr lang="en-US" sz="1200"/>
              <a:t>5.92% CAGR through 2034</a:t>
            </a:r>
          </a:p>
          <a:p>
            <a:pPr>
              <a:lnSpc>
                <a:spcPts val="3000"/>
              </a:lnSpc>
            </a:pPr>
            <a:r>
              <a:rPr lang="en-US" sz="700">
                <a:hlinkClick r:id="rId4"/>
              </a:rPr>
              <a:t> https://www.custommarketinsights.com/press-releases/home-gardening-market-size/</a:t>
            </a:r>
            <a:endParaRPr lang="en-US" sz="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776" y="3626525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5241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IoT &amp; AI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019675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Widespread availability of IoT </a:t>
            </a: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sensors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for remote plant care.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828" y="3626525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5241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DIY &amp; Contactless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019675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Aligns with the rise of </a:t>
            </a: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contactless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DIY leisure activities.</a:t>
            </a:r>
            <a:endParaRPr lang="en-US" sz="18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5993C1-D12E-5377-5BD7-A7E756ABABA7}"/>
              </a:ext>
            </a:extLst>
          </p:cNvPr>
          <p:cNvSpPr/>
          <p:nvPr/>
        </p:nvSpPr>
        <p:spPr>
          <a:xfrm>
            <a:off x="12379569" y="7492719"/>
            <a:ext cx="2422770" cy="1312985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82098-E1E5-8D01-BA0C-0CD510C04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32772D5-AA2C-43B7-D2C7-EEC1A23FDB30}"/>
              </a:ext>
            </a:extLst>
          </p:cNvPr>
          <p:cNvSpPr/>
          <p:nvPr/>
        </p:nvSpPr>
        <p:spPr>
          <a:xfrm>
            <a:off x="12379569" y="7492719"/>
            <a:ext cx="2422770" cy="1312985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8A3F48-7C99-B98C-9788-52CD1500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584" y="-1841020"/>
            <a:ext cx="4971246" cy="1312986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F069BA-4595-1439-D77F-74428FCA5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423572"/>
              </p:ext>
            </p:extLst>
          </p:nvPr>
        </p:nvGraphicFramePr>
        <p:xfrm>
          <a:off x="1568882" y="2072297"/>
          <a:ext cx="12396500" cy="4933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279">
                  <a:extLst>
                    <a:ext uri="{9D8B030D-6E8A-4147-A177-3AD203B41FA5}">
                      <a16:colId xmlns:a16="http://schemas.microsoft.com/office/drawing/2014/main" val="1071525319"/>
                    </a:ext>
                  </a:extLst>
                </a:gridCol>
                <a:gridCol w="4462457">
                  <a:extLst>
                    <a:ext uri="{9D8B030D-6E8A-4147-A177-3AD203B41FA5}">
                      <a16:colId xmlns:a16="http://schemas.microsoft.com/office/drawing/2014/main" val="3658960705"/>
                    </a:ext>
                  </a:extLst>
                </a:gridCol>
                <a:gridCol w="1861020">
                  <a:extLst>
                    <a:ext uri="{9D8B030D-6E8A-4147-A177-3AD203B41FA5}">
                      <a16:colId xmlns:a16="http://schemas.microsoft.com/office/drawing/2014/main" val="4100068856"/>
                    </a:ext>
                  </a:extLst>
                </a:gridCol>
                <a:gridCol w="4733744">
                  <a:extLst>
                    <a:ext uri="{9D8B030D-6E8A-4147-A177-3AD203B41FA5}">
                      <a16:colId xmlns:a16="http://schemas.microsoft.com/office/drawing/2014/main" val="2869945008"/>
                    </a:ext>
                  </a:extLst>
                </a:gridCol>
              </a:tblGrid>
              <a:tr h="895315"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endParaRPr lang="ko-KR" altLang="en-US" b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US" altLang="ko-K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Definition</a:t>
                      </a:r>
                      <a:endParaRPr lang="ko-KR" altLang="en-US" b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US" altLang="ko-K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Market Size (USD)</a:t>
                      </a:r>
                      <a:endParaRPr lang="en-US" b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>
                        <a:buNone/>
                      </a:pPr>
                      <a:r>
                        <a:rPr lang="en-US" altLang="ko-K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Rationale and Assumptions</a:t>
                      </a:r>
                      <a:endParaRPr lang="ko-KR" altLang="en-US" b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54380"/>
                  </a:ext>
                </a:extLst>
              </a:tr>
              <a:tr h="911918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>
                          <a:effectLst/>
                        </a:rPr>
                        <a:t>TAM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ko-KR">
                          <a:effectLst/>
                        </a:rPr>
                        <a:t>Global Home Gardening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>
                          <a:effectLst/>
                        </a:rPr>
                        <a:t>15.78 Billion</a:t>
                      </a: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2025 global home gardening market valuation</a:t>
                      </a:r>
                    </a:p>
                    <a:p>
                      <a:pPr fontAlgn="base" latinLnBrk="0">
                        <a:buNone/>
                      </a:pPr>
                      <a:endParaRPr lang="en-US" altLang="ko-KR" sz="1200">
                        <a:effectLst/>
                      </a:endParaRPr>
                    </a:p>
                    <a:p>
                      <a:pPr fontAlgn="base" latinLnBrk="0">
                        <a:buNone/>
                      </a:pPr>
                      <a:r>
                        <a:rPr lang="en-US" altLang="ko-KR" sz="1200">
                          <a:effectLst/>
                          <a:hlinkClick r:id="rId4"/>
                        </a:rPr>
                        <a:t>https://www.custommarketinsights.com/report/home-gardening-market/</a:t>
                      </a:r>
                      <a:endParaRPr lang="ko-KR" altLang="en-US" sz="1200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960956"/>
                  </a:ext>
                </a:extLst>
              </a:tr>
              <a:tr h="911918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altLang="ko-KR">
                          <a:effectLst/>
                        </a:rPr>
                        <a:t>SAM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ko-KR">
                          <a:effectLst/>
                        </a:rPr>
                        <a:t>Global Smart Indoor Gardening System Market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>
                          <a:effectLst/>
                        </a:rPr>
                        <a:t>2.90 Billion</a:t>
                      </a: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2025 smart indoor gardening systems market size</a:t>
                      </a:r>
                      <a:b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0">
                        <a:buNone/>
                      </a:pPr>
                      <a:r>
                        <a:rPr lang="en-US" altLang="ko-KR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https://www.datainsightsmarket.com/reports/indoor-self-growing-garden-1372849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093904"/>
                  </a:ext>
                </a:extLst>
              </a:tr>
              <a:tr h="1302740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altLang="ko-KR">
                          <a:effectLst/>
                        </a:rPr>
                        <a:t>SOM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ko-KR">
                          <a:effectLst/>
                        </a:rPr>
                        <a:t>Asia-Pacific Smart Indoor Gardening Market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>
                          <a:effectLst/>
                        </a:rPr>
                        <a:t>0.87 Billion</a:t>
                      </a: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 of SAM based on regional market share</a:t>
                      </a:r>
                      <a:br>
                        <a:rPr lang="en-US" altLang="ko-KR"/>
                      </a:b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 0.30 × 2.90 Billion</a:t>
                      </a:r>
                      <a:b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8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 latinLnBrk="0">
                        <a:buNone/>
                      </a:pPr>
                      <a:r>
                        <a:rPr lang="en-US" altLang="ko-KR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https://www.zionmarketresearch.com/report/gardening-market</a:t>
                      </a:r>
                      <a:endParaRPr lang="en-US" altLang="ko-KR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63695"/>
                  </a:ext>
                </a:extLst>
              </a:tr>
              <a:tr h="911918"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 altLang="ko-KR">
                          <a:effectLst/>
                        </a:rPr>
                        <a:t>LAM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nb-NO" altLang="ko-KR">
                          <a:effectLst/>
                        </a:rPr>
                        <a:t>Korean Initial User Target Market</a:t>
                      </a:r>
                      <a:endParaRPr lang="ko-KR" altLang="en-US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0">
                        <a:buNone/>
                      </a:pPr>
                      <a:r>
                        <a:rPr lang="en-US">
                          <a:effectLst/>
                        </a:rPr>
                        <a:t>0.087 Billion</a:t>
                      </a: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10% of SOM for initial market penetration</a:t>
                      </a:r>
                      <a:br>
                        <a:rPr lang="en-US" altLang="ko-KR"/>
                      </a:br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 0.10 × 0.87 Billion</a:t>
                      </a:r>
                    </a:p>
                    <a:p>
                      <a:pPr fontAlgn="base" latinLnBrk="0">
                        <a:buNone/>
                      </a:pPr>
                      <a:endParaRPr lang="en-US" sz="800">
                        <a:effectLst/>
                        <a:hlinkClick r:id="rId6"/>
                      </a:endParaRPr>
                    </a:p>
                    <a:p>
                      <a:pPr fontAlgn="base" latinLnBrk="0">
                        <a:buNone/>
                      </a:pPr>
                      <a:r>
                        <a:rPr lang="en-US" sz="800">
                          <a:effectLst/>
                          <a:hlinkClick r:id="rId6"/>
                        </a:rPr>
                        <a:t>https://www.linkedin.com/pulse/south-korea-smart-garden-system-market-2026-size-trends-key-yijnc/</a:t>
                      </a:r>
                      <a:endParaRPr lang="en-US" sz="800">
                        <a:effectLst/>
                      </a:endParaRPr>
                    </a:p>
                  </a:txBody>
                  <a:tcPr marL="38100" marR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242225"/>
                  </a:ext>
                </a:extLst>
              </a:tr>
            </a:tbl>
          </a:graphicData>
        </a:graphic>
      </p:graphicFrame>
      <p:sp>
        <p:nvSpPr>
          <p:cNvPr id="6" name="Text 0">
            <a:extLst>
              <a:ext uri="{FF2B5EF4-FFF2-40B4-BE49-F238E27FC236}">
                <a16:creationId xmlns:a16="http://schemas.microsoft.com/office/drawing/2014/main" id="{FE7E6425-1532-ECBD-C836-B74A063B9AD6}"/>
              </a:ext>
            </a:extLst>
          </p:cNvPr>
          <p:cNvSpPr/>
          <p:nvPr/>
        </p:nvSpPr>
        <p:spPr>
          <a:xfrm>
            <a:off x="731756" y="671711"/>
            <a:ext cx="7999050" cy="829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 Opportunity Overview</a:t>
            </a:r>
            <a:r>
              <a:rPr lang="en-US" altLang="ko-KR"/>
              <a:t> </a:t>
            </a:r>
            <a:endParaRPr lang="en-US" sz="4400">
              <a:solidFill>
                <a:srgbClr val="38512F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812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FBF32F-EE83-5786-0F64-65E63BFC9003}"/>
              </a:ext>
            </a:extLst>
          </p:cNvPr>
          <p:cNvSpPr/>
          <p:nvPr/>
        </p:nvSpPr>
        <p:spPr>
          <a:xfrm>
            <a:off x="12379569" y="7492719"/>
            <a:ext cx="2422770" cy="1312985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837724" y="1158359"/>
            <a:ext cx="4382953" cy="62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4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Model</a:t>
            </a:r>
            <a:endParaRPr lang="en-US" altLang="ko-KR" sz="4400" dirty="0"/>
          </a:p>
        </p:txBody>
      </p:sp>
      <p:sp>
        <p:nvSpPr>
          <p:cNvPr id="8" name="Text 5"/>
          <p:cNvSpPr/>
          <p:nvPr/>
        </p:nvSpPr>
        <p:spPr>
          <a:xfrm>
            <a:off x="1362451" y="2065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40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Subscription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64233" y="2478026"/>
            <a:ext cx="6187211" cy="5014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endParaRPr lang="en-US" altLang="ko-KR" sz="185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Free Version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- Require</a:t>
            </a:r>
            <a:r>
              <a:rPr lang="ko-KR" alt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Device ($15)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- Mornitor real-time date</a:t>
            </a:r>
          </a:p>
          <a:p>
            <a:pPr>
              <a:lnSpc>
                <a:spcPts val="3000"/>
              </a:lnSpc>
              <a:buSzPct val="100000"/>
            </a:pPr>
            <a:endParaRPr lang="en-US" sz="185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Payment </a:t>
            </a: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Version</a:t>
            </a:r>
            <a:endParaRPr lang="en-US" sz="185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3000"/>
              </a:lnSpc>
              <a:buSzPct val="100000"/>
            </a:pP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-  Free Version + Advice + Alert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- </a:t>
            </a: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</a:t>
            </a: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/month</a:t>
            </a:r>
            <a:b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</a:b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-</a:t>
            </a: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6 month </a:t>
            </a: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subscription (+ free device)</a:t>
            </a:r>
          </a:p>
          <a:p>
            <a:pPr marL="342900" indent="-342900">
              <a:lnSpc>
                <a:spcPts val="3000"/>
              </a:lnSpc>
              <a:buSzPct val="100000"/>
              <a:buChar char="•"/>
            </a:pPr>
            <a:endParaRPr lang="en-US" altLang="ko-KR" sz="185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Premiem Version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-  Payment Version + More question chance</a:t>
            </a:r>
          </a:p>
          <a:p>
            <a:pPr>
              <a:lnSpc>
                <a:spcPts val="3000"/>
              </a:lnSpc>
              <a:buSzPct val="100000"/>
            </a:pPr>
            <a:r>
              <a:rPr lang="en-US" altLang="ko-KR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-  5$/month</a:t>
            </a:r>
            <a:endParaRPr lang="en-US" altLang="ko-KR" sz="1850"/>
          </a:p>
          <a:p>
            <a:pPr>
              <a:lnSpc>
                <a:spcPts val="3000"/>
              </a:lnSpc>
              <a:buSzPct val="100000"/>
            </a:pPr>
            <a:endParaRPr lang="en-US" altLang="ko-KR" sz="1850"/>
          </a:p>
          <a:p>
            <a:pPr>
              <a:lnSpc>
                <a:spcPts val="3000"/>
              </a:lnSpc>
              <a:buSzPct val="100000"/>
            </a:pPr>
            <a:endParaRPr lang="en-US" sz="18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429E93-A6FC-9C1B-1B22-6D8CA818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927" y="0"/>
            <a:ext cx="5479473" cy="82393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0C5FE9-3121-5150-BDAB-2F492CBF6256}"/>
              </a:ext>
            </a:extLst>
          </p:cNvPr>
          <p:cNvSpPr/>
          <p:nvPr/>
        </p:nvSpPr>
        <p:spPr>
          <a:xfrm>
            <a:off x="12301416" y="7080738"/>
            <a:ext cx="2422770" cy="1312985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570524" y="1340858"/>
            <a:ext cx="96656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72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Financial </a:t>
            </a:r>
          </a:p>
          <a:p>
            <a:pPr marL="0" indent="0" algn="l">
              <a:buNone/>
            </a:pPr>
            <a:r>
              <a:rPr lang="en-US" sz="72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Outlook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22558BD-129D-39C8-2C3D-0BE606B53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77209"/>
              </p:ext>
            </p:extLst>
          </p:nvPr>
        </p:nvGraphicFramePr>
        <p:xfrm>
          <a:off x="6662061" y="5718150"/>
          <a:ext cx="6850740" cy="221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7015">
                  <a:extLst>
                    <a:ext uri="{9D8B030D-6E8A-4147-A177-3AD203B41FA5}">
                      <a16:colId xmlns:a16="http://schemas.microsoft.com/office/drawing/2014/main" val="1057702237"/>
                    </a:ext>
                  </a:extLst>
                </a:gridCol>
                <a:gridCol w="1000370">
                  <a:extLst>
                    <a:ext uri="{9D8B030D-6E8A-4147-A177-3AD203B41FA5}">
                      <a16:colId xmlns:a16="http://schemas.microsoft.com/office/drawing/2014/main" val="3163275508"/>
                    </a:ext>
                  </a:extLst>
                </a:gridCol>
                <a:gridCol w="1109784">
                  <a:extLst>
                    <a:ext uri="{9D8B030D-6E8A-4147-A177-3AD203B41FA5}">
                      <a16:colId xmlns:a16="http://schemas.microsoft.com/office/drawing/2014/main" val="141235752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578114088"/>
                    </a:ext>
                  </a:extLst>
                </a:gridCol>
                <a:gridCol w="1281723">
                  <a:extLst>
                    <a:ext uri="{9D8B030D-6E8A-4147-A177-3AD203B41FA5}">
                      <a16:colId xmlns:a16="http://schemas.microsoft.com/office/drawing/2014/main" val="149240764"/>
                    </a:ext>
                  </a:extLst>
                </a:gridCol>
                <a:gridCol w="1344248">
                  <a:extLst>
                    <a:ext uri="{9D8B030D-6E8A-4147-A177-3AD203B41FA5}">
                      <a16:colId xmlns:a16="http://schemas.microsoft.com/office/drawing/2014/main" val="1024755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Year 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Year 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Year 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Year 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Year 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2803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Users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1,000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43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5,000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43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15,000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43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35,000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43C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85,000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E4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19308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Revenue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58,800 $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294,000 $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882,000 $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2,058,000 $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4,998,000 $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300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COGS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15,600 $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78,000 $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234,000 $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546,000 $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1,326,000 $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260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SG&amp;A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11,760 $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56,800 $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176,400 $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411,600 $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999,600 $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950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EBITA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31,440 $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157,200 $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471,600 $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1,100,400 $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/>
                        <a:t>2,672,400 $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40916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DB77B042-49C9-AB66-F4BA-F617F15CA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839" y="460693"/>
            <a:ext cx="6910962" cy="4942083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3682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Vision</a:t>
            </a:r>
            <a:r>
              <a:rPr lang="en-US" sz="4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Empowering Green Start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00382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 everyone to successfully grow plants at home</a:t>
            </a: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experiencing 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daily healing and a sustainable lifestyle.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12884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Ask: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324124" y="491013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Investment: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$200K seed round for IoT, AI development, and marketing.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48461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Partnership: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Collaboration with gardening communities </a:t>
            </a: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brands.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0504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Recruitment:</a:t>
            </a:r>
            <a:r>
              <a:rPr lang="en-US" sz="185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Programmers for App/DB/AI (Embeded is Okay. I am.)</a:t>
            </a:r>
            <a:endParaRPr lang="en-US" sz="18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56EBFE-DAA5-6009-6EEC-6D1F0FC0E403}"/>
              </a:ext>
            </a:extLst>
          </p:cNvPr>
          <p:cNvSpPr/>
          <p:nvPr/>
        </p:nvSpPr>
        <p:spPr>
          <a:xfrm>
            <a:off x="12379569" y="7492719"/>
            <a:ext cx="2422770" cy="1312985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633</Words>
  <Application>Microsoft Office PowerPoint</Application>
  <PresentationFormat>사용자 지정</PresentationFormat>
  <Paragraphs>174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Vladimir Script</vt:lpstr>
      <vt:lpstr>YouMurderer BB</vt:lpstr>
      <vt:lpstr>Arial</vt:lpstr>
      <vt:lpstr>Lora</vt:lpstr>
      <vt:lpstr>Source Sans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CorinE Poor</dc:creator>
  <cp:lastModifiedBy>CorinE Poor</cp:lastModifiedBy>
  <cp:revision>28</cp:revision>
  <dcterms:created xsi:type="dcterms:W3CDTF">2025-07-17T01:09:42Z</dcterms:created>
  <dcterms:modified xsi:type="dcterms:W3CDTF">2025-07-18T06:41:20Z</dcterms:modified>
</cp:coreProperties>
</file>